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1" r:id="rId1"/>
    <p:sldMasterId id="2147484428" r:id="rId2"/>
    <p:sldMasterId id="2147484445" r:id="rId3"/>
  </p:sldMasterIdLst>
  <p:sldIdLst>
    <p:sldId id="257" r:id="rId4"/>
    <p:sldId id="258" r:id="rId5"/>
    <p:sldId id="259" r:id="rId6"/>
    <p:sldId id="262" r:id="rId7"/>
    <p:sldId id="267" r:id="rId8"/>
    <p:sldId id="268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204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5056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0189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354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7321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748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7846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2081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9267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5120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290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3416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1917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8158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476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020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1377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7131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4825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3939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1637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2689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8098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0424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6017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5109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5336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9643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1762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9021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9725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3005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2772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5370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7703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2557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3982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9452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4628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2154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8507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8938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1977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3601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9807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5903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1453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8601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" name="chimes.wav"/>
          </p:stSnd>
        </p:sndAc>
      </p:transition>
    </mc:Choice>
    <mc:Fallback>
      <p:transition spd="slow" advTm="20000">
        <p:circle/>
        <p:sndAc>
          <p:stSnd>
            <p:snd r:embed="rId1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audio" Target="../media/audio1.wav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18" Type="http://schemas.openxmlformats.org/officeDocument/2006/relationships/audio" Target="../media/audio1.wav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428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2" r:id="rId1"/>
    <p:sldLayoutId id="2147484413" r:id="rId2"/>
    <p:sldLayoutId id="2147484414" r:id="rId3"/>
    <p:sldLayoutId id="2147484415" r:id="rId4"/>
    <p:sldLayoutId id="2147484416" r:id="rId5"/>
    <p:sldLayoutId id="2147484417" r:id="rId6"/>
    <p:sldLayoutId id="2147484418" r:id="rId7"/>
    <p:sldLayoutId id="2147484419" r:id="rId8"/>
    <p:sldLayoutId id="2147484420" r:id="rId9"/>
    <p:sldLayoutId id="2147484421" r:id="rId10"/>
    <p:sldLayoutId id="2147484422" r:id="rId11"/>
    <p:sldLayoutId id="2147484423" r:id="rId12"/>
    <p:sldLayoutId id="2147484424" r:id="rId13"/>
    <p:sldLayoutId id="2147484425" r:id="rId14"/>
    <p:sldLayoutId id="2147484426" r:id="rId15"/>
    <p:sldLayoutId id="2147484427" r:id="rId16"/>
  </p:sldLayoutIdLst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8" name="chimes.wav"/>
          </p:stSnd>
        </p:sndAc>
      </p:transition>
    </mc:Choice>
    <mc:Fallback>
      <p:transition spd="slow" advTm="20000">
        <p:circle/>
        <p:sndAc>
          <p:stSnd>
            <p:snd r:embed="rId18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4638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9" r:id="rId1"/>
    <p:sldLayoutId id="2147484430" r:id="rId2"/>
    <p:sldLayoutId id="2147484431" r:id="rId3"/>
    <p:sldLayoutId id="2147484432" r:id="rId4"/>
    <p:sldLayoutId id="2147484433" r:id="rId5"/>
    <p:sldLayoutId id="2147484434" r:id="rId6"/>
    <p:sldLayoutId id="2147484435" r:id="rId7"/>
    <p:sldLayoutId id="2147484436" r:id="rId8"/>
    <p:sldLayoutId id="2147484437" r:id="rId9"/>
    <p:sldLayoutId id="2147484438" r:id="rId10"/>
    <p:sldLayoutId id="2147484439" r:id="rId11"/>
    <p:sldLayoutId id="2147484440" r:id="rId12"/>
    <p:sldLayoutId id="2147484441" r:id="rId13"/>
    <p:sldLayoutId id="2147484442" r:id="rId14"/>
    <p:sldLayoutId id="2147484443" r:id="rId15"/>
    <p:sldLayoutId id="2147484444" r:id="rId16"/>
  </p:sldLayoutIdLst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8" name="chimes.wav"/>
          </p:stSnd>
        </p:sndAc>
      </p:transition>
    </mc:Choice>
    <mc:Fallback>
      <p:transition spd="slow" advTm="20000">
        <p:circle/>
        <p:sndAc>
          <p:stSnd>
            <p:snd r:embed="rId18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97E68-3301-4D48-BC8E-AEE42873D207}" type="datetimeFigureOut">
              <a:rPr lang="pt-BR" smtClean="0"/>
              <a:t>09/12/2019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E7C6DB-FEE9-496B-805F-CDB635BA5B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9728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6" r:id="rId1"/>
    <p:sldLayoutId id="2147484447" r:id="rId2"/>
    <p:sldLayoutId id="2147484448" r:id="rId3"/>
    <p:sldLayoutId id="2147484449" r:id="rId4"/>
    <p:sldLayoutId id="2147484450" r:id="rId5"/>
    <p:sldLayoutId id="2147484451" r:id="rId6"/>
    <p:sldLayoutId id="2147484452" r:id="rId7"/>
    <p:sldLayoutId id="2147484453" r:id="rId8"/>
    <p:sldLayoutId id="2147484454" r:id="rId9"/>
    <p:sldLayoutId id="2147484455" r:id="rId10"/>
    <p:sldLayoutId id="2147484456" r:id="rId11"/>
    <p:sldLayoutId id="2147484457" r:id="rId12"/>
    <p:sldLayoutId id="2147484458" r:id="rId13"/>
    <p:sldLayoutId id="2147484459" r:id="rId14"/>
    <p:sldLayoutId id="2147484460" r:id="rId15"/>
    <p:sldLayoutId id="2147484461" r:id="rId16"/>
  </p:sldLayoutIdLst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18" name="chimes.wav"/>
          </p:stSnd>
        </p:sndAc>
      </p:transition>
    </mc:Choice>
    <mc:Fallback>
      <p:transition spd="slow" advTm="20000">
        <p:circle/>
        <p:sndAc>
          <p:stSnd>
            <p:snd r:embed="rId18" name="chimes.wav"/>
          </p:stSnd>
        </p:sndAc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4B4311C-88C2-4405-8B0B-518E1C94A283}"/>
              </a:ext>
            </a:extLst>
          </p:cNvPr>
          <p:cNvSpPr/>
          <p:nvPr/>
        </p:nvSpPr>
        <p:spPr>
          <a:xfrm>
            <a:off x="503274" y="478466"/>
            <a:ext cx="11185451" cy="22115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600" dirty="0">
                <a:solidFill>
                  <a:schemeClr val="tx1"/>
                </a:solidFill>
                <a:latin typeface="Arial Black" panose="020B0A04020102020204" pitchFamily="34" charset="0"/>
              </a:rPr>
              <a:t>FUNDEB</a:t>
            </a:r>
            <a:r>
              <a:rPr lang="pt-BR" sz="8000" dirty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lang="pt-BR" sz="8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pt-BR" sz="2400" dirty="0">
                <a:solidFill>
                  <a:schemeClr val="tx1"/>
                </a:solidFill>
                <a:latin typeface="Arial Black" panose="020B0A04020102020204" pitchFamily="34" charset="0"/>
              </a:rPr>
              <a:t>Fundo Nacional de Desenvolvimento da Educação Básica e Valorização do Magistério.</a:t>
            </a:r>
          </a:p>
          <a:p>
            <a:pPr algn="ctr"/>
            <a:r>
              <a:rPr lang="pt-BR" sz="2400" dirty="0">
                <a:solidFill>
                  <a:schemeClr val="tx1"/>
                </a:solidFill>
                <a:latin typeface="Arial Black" panose="020B0A04020102020204" pitchFamily="34" charset="0"/>
              </a:rPr>
              <a:t>O Sindicato explica tudo que você precisa saber sobre ele: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62400153-0692-4B2B-A856-1774F512D5E3}"/>
              </a:ext>
            </a:extLst>
          </p:cNvPr>
          <p:cNvSpPr/>
          <p:nvPr/>
        </p:nvSpPr>
        <p:spPr>
          <a:xfrm>
            <a:off x="503274" y="3019647"/>
            <a:ext cx="11185451" cy="347684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BR" sz="2400" b="1" dirty="0">
                <a:solidFill>
                  <a:schemeClr val="tx1"/>
                </a:solidFill>
              </a:rPr>
              <a:t>O FUNDEB foi criado em  2007 através da Lei 14.449 , como desdobramento de uma ampla mobilização dos movimentos sindicais de educadores por todo Brasil e de um compromisso do governo do presidente LULA.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BR" sz="2400" b="1" dirty="0">
                <a:solidFill>
                  <a:schemeClr val="tx1"/>
                </a:solidFill>
              </a:rPr>
              <a:t>O FUNDEB substituiu o FUNDEF Fundo Nacional de Desenvolvimento do Ensino Fundamental e Valorização do </a:t>
            </a:r>
            <a:r>
              <a:rPr lang="pt-BR" sz="2400" b="1" dirty="0" smtClean="0">
                <a:solidFill>
                  <a:schemeClr val="tx1"/>
                </a:solidFill>
              </a:rPr>
              <a:t>Magistério, </a:t>
            </a:r>
            <a:r>
              <a:rPr lang="pt-BR" sz="2400" b="1" dirty="0">
                <a:solidFill>
                  <a:schemeClr val="tx1"/>
                </a:solidFill>
              </a:rPr>
              <a:t>criado no governo do presidente Fernando Henrique Cardoso em 1997. O FUNDEB ampliou os recursos a serem distribuídos e incorporou o </a:t>
            </a:r>
            <a:r>
              <a:rPr lang="pt-BR" sz="2400" b="1" dirty="0" smtClean="0">
                <a:solidFill>
                  <a:schemeClr val="tx1"/>
                </a:solidFill>
              </a:rPr>
              <a:t>Ensino </a:t>
            </a:r>
            <a:r>
              <a:rPr lang="pt-BR" sz="2400" b="1" dirty="0">
                <a:solidFill>
                  <a:schemeClr val="tx1"/>
                </a:solidFill>
              </a:rPr>
              <a:t>M</a:t>
            </a:r>
            <a:r>
              <a:rPr lang="pt-BR" sz="2400" b="1" dirty="0" smtClean="0">
                <a:solidFill>
                  <a:schemeClr val="tx1"/>
                </a:solidFill>
              </a:rPr>
              <a:t>édio</a:t>
            </a:r>
            <a:r>
              <a:rPr lang="pt-BR" sz="2400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5270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2" name="chimes.wav"/>
          </p:stSnd>
        </p:sndAc>
      </p:transition>
    </mc:Choice>
    <mc:Fallback>
      <p:transition spd="slow" advTm="20000">
        <p:circl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E3E8AA21-5AA4-427E-8514-C7D9EFA0A8C3}"/>
              </a:ext>
            </a:extLst>
          </p:cNvPr>
          <p:cNvSpPr/>
          <p:nvPr/>
        </p:nvSpPr>
        <p:spPr>
          <a:xfrm>
            <a:off x="657447" y="552892"/>
            <a:ext cx="10877106" cy="59191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lang="pt-BR" sz="2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pt-BR" sz="2800" dirty="0">
                <a:solidFill>
                  <a:srgbClr val="C00000"/>
                </a:solidFill>
                <a:latin typeface="Arial Black" panose="020B0A04020102020204" pitchFamily="34" charset="0"/>
              </a:rPr>
              <a:t>FUNDEB </a:t>
            </a:r>
            <a:r>
              <a:rPr lang="pt-BR" sz="2800" dirty="0">
                <a:solidFill>
                  <a:srgbClr val="C00000"/>
                </a:solidFill>
              </a:rPr>
              <a:t> é um fundo para financiar a Educação Básica nos Estados e nos Municípios e Valorizar o Magistério.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chemeClr val="tx1"/>
                </a:solidFill>
              </a:rPr>
              <a:t>A Receita do FUNDEB é proveniente de um percentual dos seguintes impostos: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chemeClr val="tx1"/>
                </a:solidFill>
              </a:rPr>
              <a:t>FPE Fundo de Participação dos Estados;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chemeClr val="tx1"/>
                </a:solidFill>
              </a:rPr>
              <a:t>FPM: Fundo de Participação dos Municípios;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chemeClr val="tx1"/>
                </a:solidFill>
              </a:rPr>
              <a:t>IPVA: Imposto de Propriedade de Veículos;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chemeClr val="tx1"/>
                </a:solidFill>
              </a:rPr>
              <a:t>IPI </a:t>
            </a:r>
            <a:r>
              <a:rPr lang="pt-BR" sz="2800" dirty="0" err="1" smtClean="0">
                <a:solidFill>
                  <a:schemeClr val="tx1"/>
                </a:solidFill>
              </a:rPr>
              <a:t>exp</a:t>
            </a:r>
            <a:r>
              <a:rPr lang="pt-BR" sz="2800" dirty="0" smtClean="0">
                <a:solidFill>
                  <a:schemeClr val="tx1"/>
                </a:solidFill>
              </a:rPr>
              <a:t>: </a:t>
            </a:r>
            <a:r>
              <a:rPr lang="pt-BR" sz="2800" dirty="0">
                <a:solidFill>
                  <a:schemeClr val="tx1"/>
                </a:solidFill>
              </a:rPr>
              <a:t>Imposto sobre Produtos </a:t>
            </a:r>
            <a:r>
              <a:rPr lang="pt-BR" sz="2800" dirty="0" smtClean="0">
                <a:solidFill>
                  <a:schemeClr val="tx1"/>
                </a:solidFill>
              </a:rPr>
              <a:t>Industrializados </a:t>
            </a:r>
            <a:r>
              <a:rPr lang="pt-BR" sz="2800" dirty="0">
                <a:solidFill>
                  <a:schemeClr val="tx1"/>
                </a:solidFill>
              </a:rPr>
              <a:t>e Exportação;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chemeClr val="tx1"/>
                </a:solidFill>
              </a:rPr>
              <a:t>ICMS: Imposto de Circulação de Mercadorias e Serviços;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chemeClr val="tx1"/>
                </a:solidFill>
              </a:rPr>
              <a:t>ITCMD Imposto sob Transmissão Causa Mortis e Doação;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chemeClr val="tx1"/>
                </a:solidFill>
              </a:rPr>
              <a:t>ITR Imposto Territorial Rural;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chemeClr val="tx1"/>
                </a:solidFill>
              </a:rPr>
              <a:t>Compensação da União para os Estados e Municípios que não atingiram o piso mínimo por aluno.</a:t>
            </a: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7572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2" name="chimes.wav"/>
          </p:stSnd>
        </p:sndAc>
      </p:transition>
    </mc:Choice>
    <mc:Fallback>
      <p:transition spd="slow" advTm="20000">
        <p:circl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9E7AEB0-D4F0-4D9D-A2EC-E99D672E9258}"/>
              </a:ext>
            </a:extLst>
          </p:cNvPr>
          <p:cNvSpPr/>
          <p:nvPr/>
        </p:nvSpPr>
        <p:spPr>
          <a:xfrm>
            <a:off x="712380" y="627321"/>
            <a:ext cx="10962168" cy="59117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>
                <a:solidFill>
                  <a:srgbClr val="C00000"/>
                </a:solidFill>
              </a:rPr>
              <a:t>QUÉM TEM DIREITO AO RECEBIMENTO DOS RECURSOS DO FUNDEB?</a:t>
            </a:r>
          </a:p>
          <a:p>
            <a:pPr algn="just"/>
            <a:endParaRPr lang="pt-BR" sz="2400" dirty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BR" sz="2400" dirty="0">
                <a:solidFill>
                  <a:schemeClr val="tx1"/>
                </a:solidFill>
              </a:rPr>
              <a:t>Conforme determina a lei 14.449 de 2007 em seu artigo 8º § 1º, os recursos do FUNDEB destinam-se a manutenção do Ensino Básico e a Valorização do Magistério, na seguinte proporção: 40% para manutenção e 60% pagamento de pessoal do magistério.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BR" sz="2400" dirty="0">
                <a:solidFill>
                  <a:schemeClr val="tx1"/>
                </a:solidFill>
              </a:rPr>
              <a:t>Os servidores da Educação que fazem jus ao recebimento de Bônus  quando houver sobras de recursos apuradas no final no ano  estão previsto no § 1º do 8º artigo da lei 14.449/07 da seguinte forma: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pt-BR" sz="2400" dirty="0">
              <a:solidFill>
                <a:schemeClr val="tx1"/>
              </a:solidFill>
            </a:endParaRPr>
          </a:p>
          <a:p>
            <a:pPr algn="just"/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071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2" name="chimes.wav"/>
          </p:stSnd>
        </p:sndAc>
      </p:transition>
    </mc:Choice>
    <mc:Fallback>
      <p:transition spd="slow" advTm="20000">
        <p:circl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2393979B-4F27-461A-9F9D-C4ADE3F9CF8D}"/>
              </a:ext>
            </a:extLst>
          </p:cNvPr>
          <p:cNvSpPr/>
          <p:nvPr/>
        </p:nvSpPr>
        <p:spPr>
          <a:xfrm>
            <a:off x="797442" y="637953"/>
            <a:ext cx="9973339" cy="530564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400" dirty="0">
                <a:solidFill>
                  <a:srgbClr val="C00000"/>
                </a:solidFill>
                <a:latin typeface="Arial Black" panose="020B0A04020102020204" pitchFamily="34" charset="0"/>
              </a:rPr>
              <a:t>O Recursos do FUNDEB serão destinados aos profissionais do MAGISTÉRIO  que trabalham diretamente no processo pedagógico :</a:t>
            </a:r>
          </a:p>
          <a:p>
            <a:pPr algn="just"/>
            <a:endParaRPr lang="pt-BR" sz="24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dirty="0">
                <a:solidFill>
                  <a:schemeClr val="tx1"/>
                </a:solidFill>
              </a:rPr>
              <a:t>Pajens </a:t>
            </a:r>
            <a:r>
              <a:rPr lang="pt-BR" dirty="0" smtClean="0">
                <a:solidFill>
                  <a:schemeClr val="tx1"/>
                </a:solidFill>
              </a:rPr>
              <a:t>nas Creches;</a:t>
            </a:r>
            <a:endParaRPr lang="pt-BR" dirty="0">
              <a:solidFill>
                <a:schemeClr val="tx1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>
                <a:solidFill>
                  <a:schemeClr val="tx1"/>
                </a:solidFill>
              </a:rPr>
              <a:t>Professoras e Professores </a:t>
            </a:r>
            <a:r>
              <a:rPr lang="pt-BR" dirty="0">
                <a:solidFill>
                  <a:schemeClr val="tx1"/>
                </a:solidFill>
              </a:rPr>
              <a:t>da Educação Infantil;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>
                <a:solidFill>
                  <a:schemeClr val="tx1"/>
                </a:solidFill>
              </a:rPr>
              <a:t>Professoras e Professores </a:t>
            </a:r>
            <a:r>
              <a:rPr lang="pt-BR" dirty="0">
                <a:solidFill>
                  <a:schemeClr val="tx1"/>
                </a:solidFill>
              </a:rPr>
              <a:t>do Ensino Fundamental do 1º ao 9º ano;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>
                <a:solidFill>
                  <a:schemeClr val="tx1"/>
                </a:solidFill>
              </a:rPr>
              <a:t>Professoras e Professores  </a:t>
            </a:r>
            <a:r>
              <a:rPr lang="pt-BR" dirty="0">
                <a:solidFill>
                  <a:schemeClr val="tx1"/>
                </a:solidFill>
              </a:rPr>
              <a:t>do Ensino Médio Regular e  Ensino Técnico;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>
                <a:solidFill>
                  <a:schemeClr val="tx1"/>
                </a:solidFill>
              </a:rPr>
              <a:t>Coordenadores, </a:t>
            </a:r>
            <a:r>
              <a:rPr lang="pt-BR" dirty="0">
                <a:solidFill>
                  <a:schemeClr val="tx1"/>
                </a:solidFill>
              </a:rPr>
              <a:t>Vice </a:t>
            </a:r>
            <a:r>
              <a:rPr lang="pt-BR" dirty="0" smtClean="0">
                <a:solidFill>
                  <a:schemeClr val="tx1"/>
                </a:solidFill>
              </a:rPr>
              <a:t>Diretores, Diretores e </a:t>
            </a:r>
            <a:r>
              <a:rPr lang="pt-BR" dirty="0">
                <a:solidFill>
                  <a:schemeClr val="tx1"/>
                </a:solidFill>
              </a:rPr>
              <a:t>Supervisores das respectivas modalidades de ensino citadas acima.</a:t>
            </a:r>
          </a:p>
          <a:p>
            <a:pPr marL="342900" indent="-342900" algn="just">
              <a:buFont typeface="+mj-lt"/>
              <a:buAutoNum type="arabicPeriod"/>
            </a:pPr>
            <a:endParaRPr lang="pt-BR" dirty="0">
              <a:solidFill>
                <a:schemeClr val="tx1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pt-BR" dirty="0">
              <a:solidFill>
                <a:schemeClr val="tx1"/>
              </a:solidFill>
            </a:endParaRPr>
          </a:p>
          <a:p>
            <a:pPr algn="just"/>
            <a:r>
              <a:rPr lang="pt-BR" dirty="0">
                <a:solidFill>
                  <a:schemeClr val="tx1"/>
                </a:solidFill>
              </a:rPr>
              <a:t>OBS. Essas diretrizes estão em consonância com o objetivo de valorização do Magistério proposto pela lei de criação do FUNDEB.</a:t>
            </a: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6090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2" name="chimes.wav"/>
          </p:stSnd>
        </p:sndAc>
      </p:transition>
    </mc:Choice>
    <mc:Fallback>
      <p:transition spd="slow" advTm="20000">
        <p:circl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F8F6D0D-584A-42AB-94C0-E23CF841304F}"/>
              </a:ext>
            </a:extLst>
          </p:cNvPr>
          <p:cNvSpPr/>
          <p:nvPr/>
        </p:nvSpPr>
        <p:spPr>
          <a:xfrm>
            <a:off x="609600" y="735724"/>
            <a:ext cx="9743090" cy="54443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dirty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sz="4400" b="1" dirty="0">
                <a:solidFill>
                  <a:srgbClr val="C00000"/>
                </a:solidFill>
              </a:rPr>
              <a:t>DECRETO MUNICIPAL Nº 4.456, DE 17 DE DEZEMBRO DE 2.015 </a:t>
            </a:r>
            <a:endParaRPr lang="pt-BR" sz="4400" dirty="0">
              <a:solidFill>
                <a:srgbClr val="C00000"/>
              </a:solidFill>
            </a:endParaRPr>
          </a:p>
          <a:p>
            <a:endParaRPr lang="pt-BR" sz="2800" dirty="0">
              <a:solidFill>
                <a:schemeClr val="tx1"/>
              </a:solidFill>
            </a:endParaRPr>
          </a:p>
          <a:p>
            <a:r>
              <a:rPr lang="pt-BR" sz="2800" dirty="0">
                <a:solidFill>
                  <a:schemeClr val="tx1"/>
                </a:solidFill>
              </a:rPr>
              <a:t>“Dispõe sobre a normatização do pagamento de abono </a:t>
            </a:r>
          </a:p>
          <a:p>
            <a:r>
              <a:rPr lang="pt-BR" sz="2800" dirty="0">
                <a:solidFill>
                  <a:schemeClr val="tx1"/>
                </a:solidFill>
              </a:rPr>
              <a:t>aos profissionais da educação básica do ensino </a:t>
            </a:r>
          </a:p>
          <a:p>
            <a:r>
              <a:rPr lang="pt-BR" sz="2800" dirty="0">
                <a:solidFill>
                  <a:schemeClr val="tx1"/>
                </a:solidFill>
              </a:rPr>
              <a:t>Público Municipal, quando o total da remuneração do </a:t>
            </a:r>
          </a:p>
          <a:p>
            <a:r>
              <a:rPr lang="pt-BR" sz="2800" dirty="0">
                <a:solidFill>
                  <a:schemeClr val="tx1"/>
                </a:solidFill>
              </a:rPr>
              <a:t>conjunto dos profissionais do magistério da educação </a:t>
            </a:r>
          </a:p>
          <a:p>
            <a:r>
              <a:rPr lang="pt-BR" sz="2800" dirty="0">
                <a:solidFill>
                  <a:schemeClr val="tx1"/>
                </a:solidFill>
              </a:rPr>
              <a:t>básica não alcançar o mínimo exigido de 60% do </a:t>
            </a:r>
          </a:p>
          <a:p>
            <a:r>
              <a:rPr lang="pt-BR" sz="2800" dirty="0" err="1">
                <a:solidFill>
                  <a:schemeClr val="tx1"/>
                </a:solidFill>
              </a:rPr>
              <a:t>Fundeb</a:t>
            </a:r>
            <a:r>
              <a:rPr lang="pt-BR" sz="2800" dirty="0">
                <a:solidFill>
                  <a:schemeClr val="tx1"/>
                </a:solidFill>
              </a:rPr>
              <a:t> e dá outras providências.” </a:t>
            </a:r>
          </a:p>
        </p:txBody>
      </p:sp>
    </p:spTree>
    <p:extLst>
      <p:ext uri="{BB962C8B-B14F-4D97-AF65-F5344CB8AC3E}">
        <p14:creationId xmlns:p14="http://schemas.microsoft.com/office/powerpoint/2010/main" val="1025431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2" name="chimes.wav"/>
          </p:stSnd>
        </p:sndAc>
      </p:transition>
    </mc:Choice>
    <mc:Fallback>
      <p:transition spd="slow" advTm="20000">
        <p:circl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4014C8E-30D4-47A3-A706-A248399F590B}"/>
              </a:ext>
            </a:extLst>
          </p:cNvPr>
          <p:cNvSpPr/>
          <p:nvPr/>
        </p:nvSpPr>
        <p:spPr>
          <a:xfrm>
            <a:off x="746234" y="798786"/>
            <a:ext cx="10152994" cy="52867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4400" dirty="0">
                <a:solidFill>
                  <a:srgbClr val="C00000"/>
                </a:solidFill>
              </a:rPr>
              <a:t>O  QUE DETERMINA O DECRETO ?</a:t>
            </a:r>
          </a:p>
          <a:p>
            <a:r>
              <a:rPr lang="pt-BR" dirty="0"/>
              <a:t> </a:t>
            </a:r>
          </a:p>
          <a:p>
            <a:r>
              <a:rPr lang="pt-BR" sz="2800" dirty="0">
                <a:solidFill>
                  <a:schemeClr val="tx1"/>
                </a:solidFill>
              </a:rPr>
              <a:t>Os recursos do </a:t>
            </a:r>
            <a:r>
              <a:rPr lang="pt-BR" sz="2800" dirty="0" smtClean="0">
                <a:solidFill>
                  <a:schemeClr val="tx1"/>
                </a:solidFill>
              </a:rPr>
              <a:t>FUNDEB </a:t>
            </a:r>
            <a:r>
              <a:rPr lang="pt-BR" sz="2800" dirty="0">
                <a:solidFill>
                  <a:schemeClr val="tx1"/>
                </a:solidFill>
              </a:rPr>
              <a:t>destinam-se ao financiamento de ações de manutenção e desenvolvimento da educação básica pública, independentemente </a:t>
            </a:r>
            <a:r>
              <a:rPr lang="pt-BR" sz="2800" u="sng" dirty="0">
                <a:solidFill>
                  <a:srgbClr val="FF0000"/>
                </a:solidFill>
              </a:rPr>
              <a:t>da modalidade </a:t>
            </a:r>
            <a:r>
              <a:rPr lang="pt-BR" sz="2800" dirty="0">
                <a:solidFill>
                  <a:schemeClr val="tx1"/>
                </a:solidFill>
              </a:rPr>
              <a:t>em que o ensino seja oferecido, de sua duração, da idade dos alunos, do turno de atendimento e da localização da escola.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800" dirty="0">
                <a:solidFill>
                  <a:schemeClr val="tx1"/>
                </a:solidFill>
              </a:rPr>
              <a:t>Os Municípios devem utilizar recursos do </a:t>
            </a:r>
            <a:r>
              <a:rPr lang="pt-BR" sz="2800" dirty="0" err="1">
                <a:solidFill>
                  <a:schemeClr val="tx1"/>
                </a:solidFill>
              </a:rPr>
              <a:t>Fundeb</a:t>
            </a:r>
            <a:r>
              <a:rPr lang="pt-BR" sz="2800" dirty="0">
                <a:solidFill>
                  <a:schemeClr val="tx1"/>
                </a:solidFill>
              </a:rPr>
              <a:t> na educação infantil e no ensino fundamental;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800" dirty="0">
                <a:solidFill>
                  <a:schemeClr val="tx1"/>
                </a:solidFill>
              </a:rPr>
              <a:t>No mínimo </a:t>
            </a:r>
            <a:r>
              <a:rPr lang="pt-BR" sz="2800" dirty="0" smtClean="0">
                <a:solidFill>
                  <a:schemeClr val="tx1"/>
                </a:solidFill>
              </a:rPr>
              <a:t> </a:t>
            </a:r>
            <a:r>
              <a:rPr lang="pt-BR" sz="2800" dirty="0">
                <a:solidFill>
                  <a:schemeClr val="tx1"/>
                </a:solidFill>
              </a:rPr>
              <a:t>60% desses recursos </a:t>
            </a:r>
            <a:r>
              <a:rPr lang="pt-BR" sz="2800" dirty="0" smtClean="0">
                <a:solidFill>
                  <a:schemeClr val="tx1"/>
                </a:solidFill>
              </a:rPr>
              <a:t>devem </a:t>
            </a:r>
            <a:r>
              <a:rPr lang="pt-BR" sz="2800" dirty="0">
                <a:solidFill>
                  <a:schemeClr val="tx1"/>
                </a:solidFill>
              </a:rPr>
              <a:t>ser </a:t>
            </a:r>
            <a:r>
              <a:rPr lang="pt-BR" sz="2800" dirty="0" smtClean="0">
                <a:solidFill>
                  <a:schemeClr val="tx1"/>
                </a:solidFill>
              </a:rPr>
              <a:t>destinados </a:t>
            </a:r>
            <a:r>
              <a:rPr lang="pt-BR" sz="2800" dirty="0">
                <a:solidFill>
                  <a:schemeClr val="tx1"/>
                </a:solidFill>
              </a:rPr>
              <a:t>anualmente à remuneração dos profissionais do magistério da educação básica </a:t>
            </a:r>
          </a:p>
        </p:txBody>
      </p:sp>
    </p:spTree>
    <p:extLst>
      <p:ext uri="{BB962C8B-B14F-4D97-AF65-F5344CB8AC3E}">
        <p14:creationId xmlns:p14="http://schemas.microsoft.com/office/powerpoint/2010/main" val="1770704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2" name="chimes.wav"/>
          </p:stSnd>
        </p:sndAc>
      </p:transition>
    </mc:Choice>
    <mc:Fallback>
      <p:transition spd="slow" advTm="20000">
        <p:circl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86A0266-BDBD-4C46-9F44-6B95B1849887}"/>
              </a:ext>
            </a:extLst>
          </p:cNvPr>
          <p:cNvSpPr/>
          <p:nvPr/>
        </p:nvSpPr>
        <p:spPr>
          <a:xfrm>
            <a:off x="669851" y="414670"/>
            <a:ext cx="10345479" cy="561398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>
                <a:solidFill>
                  <a:srgbClr val="C00000"/>
                </a:solidFill>
                <a:latin typeface="Arial Black" panose="020B0A04020102020204" pitchFamily="34" charset="0"/>
              </a:rPr>
              <a:t>GESTÃO  DO  FUNDEB</a:t>
            </a:r>
          </a:p>
          <a:p>
            <a:pPr algn="ctr"/>
            <a:endParaRPr lang="pt-BR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t-BR" dirty="0">
                <a:solidFill>
                  <a:schemeClr val="tx1"/>
                </a:solidFill>
              </a:rPr>
              <a:t>A gestão do FUNDEB é Feita pelo MEC no âmbito federal, Secretaria de Educação no âmbito do </a:t>
            </a:r>
            <a:r>
              <a:rPr lang="pt-BR" dirty="0" smtClean="0">
                <a:solidFill>
                  <a:schemeClr val="tx1"/>
                </a:solidFill>
              </a:rPr>
              <a:t>Estado </a:t>
            </a:r>
            <a:r>
              <a:rPr lang="pt-BR" dirty="0">
                <a:solidFill>
                  <a:schemeClr val="tx1"/>
                </a:solidFill>
              </a:rPr>
              <a:t>e do Município, sendo que em cada uma das esferas de poder a gestão deve ser </a:t>
            </a:r>
            <a:r>
              <a:rPr lang="pt-BR" dirty="0" smtClean="0">
                <a:solidFill>
                  <a:schemeClr val="tx1"/>
                </a:solidFill>
              </a:rPr>
              <a:t>acompanhada pelo Conselho </a:t>
            </a:r>
            <a:r>
              <a:rPr lang="pt-BR" dirty="0">
                <a:solidFill>
                  <a:schemeClr val="tx1"/>
                </a:solidFill>
              </a:rPr>
              <a:t>do FUNDEB.  Em nível </a:t>
            </a:r>
            <a:r>
              <a:rPr lang="pt-BR" dirty="0" smtClean="0">
                <a:solidFill>
                  <a:schemeClr val="tx1"/>
                </a:solidFill>
              </a:rPr>
              <a:t>federal esse conselho  </a:t>
            </a:r>
            <a:r>
              <a:rPr lang="pt-BR" dirty="0">
                <a:solidFill>
                  <a:schemeClr val="tx1"/>
                </a:solidFill>
              </a:rPr>
              <a:t>deverá ser composto por 14 membros e em nível estadual 12. </a:t>
            </a:r>
            <a:r>
              <a:rPr lang="pt-BR" dirty="0" smtClean="0">
                <a:solidFill>
                  <a:schemeClr val="tx1"/>
                </a:solidFill>
              </a:rPr>
              <a:t> (Art. 24 lei 14.449 ).</a:t>
            </a:r>
            <a:endParaRPr lang="pt-BR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t-BR" dirty="0">
                <a:solidFill>
                  <a:schemeClr val="tx1"/>
                </a:solidFill>
              </a:rPr>
              <a:t>No </a:t>
            </a:r>
            <a:r>
              <a:rPr lang="pt-BR" u="sng" dirty="0" smtClean="0">
                <a:solidFill>
                  <a:srgbClr val="FF0000"/>
                </a:solidFill>
              </a:rPr>
              <a:t>Município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>
                <a:solidFill>
                  <a:schemeClr val="tx1"/>
                </a:solidFill>
              </a:rPr>
              <a:t>a gestão é de responsabilidade da Secretaria Municipal de Educação, </a:t>
            </a:r>
            <a:r>
              <a:rPr lang="pt-BR" dirty="0" smtClean="0">
                <a:solidFill>
                  <a:schemeClr val="tx1"/>
                </a:solidFill>
              </a:rPr>
              <a:t>acompanhada por </a:t>
            </a:r>
            <a:r>
              <a:rPr lang="pt-BR" dirty="0">
                <a:solidFill>
                  <a:schemeClr val="tx1"/>
                </a:solidFill>
              </a:rPr>
              <a:t>um conselho de 9 membros  composto da seguinte forma: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pt-BR" dirty="0">
              <a:solidFill>
                <a:schemeClr val="tx1"/>
              </a:solidFill>
            </a:endParaRPr>
          </a:p>
          <a:p>
            <a:pPr marL="342900" indent="-342900" algn="just">
              <a:buFont typeface="+mj-lt"/>
              <a:buAutoNum type="alphaUcPeriod"/>
            </a:pPr>
            <a:r>
              <a:rPr lang="pt-BR" dirty="0">
                <a:solidFill>
                  <a:schemeClr val="tx1"/>
                </a:solidFill>
              </a:rPr>
              <a:t>2 Representantes do Executivo municipal </a:t>
            </a:r>
            <a:r>
              <a:rPr lang="pt-BR" dirty="0" smtClean="0">
                <a:solidFill>
                  <a:schemeClr val="tx1"/>
                </a:solidFill>
              </a:rPr>
              <a:t>sendo um </a:t>
            </a:r>
            <a:r>
              <a:rPr lang="pt-BR" dirty="0">
                <a:solidFill>
                  <a:schemeClr val="tx1"/>
                </a:solidFill>
              </a:rPr>
              <a:t>da Secretaria da Educação;</a:t>
            </a:r>
          </a:p>
          <a:p>
            <a:pPr marL="342900" indent="-342900" algn="just">
              <a:buFont typeface="+mj-lt"/>
              <a:buAutoNum type="alphaUcPeriod"/>
            </a:pPr>
            <a:r>
              <a:rPr lang="pt-BR" dirty="0">
                <a:solidFill>
                  <a:schemeClr val="tx1"/>
                </a:solidFill>
              </a:rPr>
              <a:t>1 Representante dos professores de escola pública;</a:t>
            </a:r>
          </a:p>
          <a:p>
            <a:pPr marL="342900" indent="-342900" algn="just">
              <a:buFont typeface="+mj-lt"/>
              <a:buAutoNum type="alphaUcPeriod"/>
            </a:pPr>
            <a:r>
              <a:rPr lang="pt-BR" dirty="0">
                <a:solidFill>
                  <a:schemeClr val="tx1"/>
                </a:solidFill>
              </a:rPr>
              <a:t>1 Representante dos diretores de escola pública;</a:t>
            </a:r>
          </a:p>
          <a:p>
            <a:pPr marL="342900" indent="-342900" algn="just">
              <a:buFont typeface="+mj-lt"/>
              <a:buAutoNum type="alphaUcPeriod"/>
            </a:pPr>
            <a:r>
              <a:rPr lang="pt-BR" dirty="0">
                <a:solidFill>
                  <a:schemeClr val="tx1"/>
                </a:solidFill>
              </a:rPr>
              <a:t>1 Representante  dos funcionários técnicos administrativo da escola pública;</a:t>
            </a:r>
          </a:p>
          <a:p>
            <a:pPr marL="342900" indent="-342900" algn="just">
              <a:buFont typeface="+mj-lt"/>
              <a:buAutoNum type="alphaUcPeriod"/>
            </a:pPr>
            <a:r>
              <a:rPr lang="pt-BR" dirty="0">
                <a:solidFill>
                  <a:schemeClr val="tx1"/>
                </a:solidFill>
              </a:rPr>
              <a:t>2 Representantes de pais de alunos;</a:t>
            </a:r>
          </a:p>
          <a:p>
            <a:pPr marL="342900" indent="-342900" algn="just">
              <a:buFont typeface="+mj-lt"/>
              <a:buAutoNum type="alphaUcPeriod"/>
            </a:pPr>
            <a:r>
              <a:rPr lang="pt-BR" dirty="0">
                <a:solidFill>
                  <a:schemeClr val="tx1"/>
                </a:solidFill>
              </a:rPr>
              <a:t>2 Representantes de alunos de escola pública, sendo um de entidade dos estudantes;</a:t>
            </a:r>
          </a:p>
          <a:p>
            <a:pPr marL="342900" indent="-342900" algn="just">
              <a:buFont typeface="+mj-lt"/>
              <a:buAutoNum type="alphaUcPeriod"/>
            </a:pPr>
            <a:r>
              <a:rPr lang="pt-BR" dirty="0">
                <a:solidFill>
                  <a:schemeClr val="tx1"/>
                </a:solidFill>
              </a:rPr>
              <a:t>1 Representante do Conselho Municipal de Educação; *</a:t>
            </a:r>
          </a:p>
          <a:p>
            <a:pPr marL="342900" indent="-342900" algn="just">
              <a:buFont typeface="+mj-lt"/>
              <a:buAutoNum type="alphaUcPeriod"/>
            </a:pPr>
            <a:r>
              <a:rPr lang="pt-BR" dirty="0">
                <a:solidFill>
                  <a:schemeClr val="tx1"/>
                </a:solidFill>
              </a:rPr>
              <a:t>1 Representante do Conselho Tutelar. *    </a:t>
            </a:r>
          </a:p>
          <a:p>
            <a:pPr algn="just"/>
            <a:r>
              <a:rPr lang="pt-BR" dirty="0">
                <a:solidFill>
                  <a:schemeClr val="tx1"/>
                </a:solidFill>
              </a:rPr>
              <a:t>  </a:t>
            </a:r>
            <a:r>
              <a:rPr lang="pt-BR" sz="1400" dirty="0">
                <a:solidFill>
                  <a:schemeClr val="tx1"/>
                </a:solidFill>
              </a:rPr>
              <a:t>* Nesse caso em especial os representantes serão indicados pelos colegiados.</a:t>
            </a: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0032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2" name="chimes.wav"/>
          </p:stSnd>
        </p:sndAc>
      </p:transition>
    </mc:Choice>
    <mc:Fallback>
      <p:transition spd="slow" advTm="20000">
        <p:circl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33450" y="971550"/>
            <a:ext cx="8477250" cy="543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COLEGA PROFESSORA, PROFESSOR, DIRETORAS , SUPERVISORAS, EM CASO DE DÚVIDA PRCURE O SINDICATO!</a:t>
            </a:r>
            <a:endParaRPr lang="pt-BR" sz="5400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672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0" advTm="20000">
        <p:circle/>
        <p:sndAc>
          <p:stSnd>
            <p:snd r:embed="rId2" name="chimes.wav"/>
          </p:stSnd>
        </p:sndAc>
      </p:transition>
    </mc:Choice>
    <mc:Fallback>
      <p:transition spd="slow" advTm="20000">
        <p:circl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2_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374</TotalTime>
  <Words>608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8</vt:i4>
      </vt:variant>
    </vt:vector>
  </HeadingPairs>
  <TitlesOfParts>
    <vt:vector size="17" baseType="lpstr">
      <vt:lpstr>Algerian</vt:lpstr>
      <vt:lpstr>Arial</vt:lpstr>
      <vt:lpstr>Arial Black</vt:lpstr>
      <vt:lpstr>Trebuchet MS</vt:lpstr>
      <vt:lpstr>Wingdings</vt:lpstr>
      <vt:lpstr>Wingdings 3</vt:lpstr>
      <vt:lpstr>1_Facetado</vt:lpstr>
      <vt:lpstr>2_Facetado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FUNDEB Fundo Nacional de Desenvolvimento da Educação Básica</dc:title>
  <dc:creator>Everaldo</dc:creator>
  <cp:lastModifiedBy>Everaldo</cp:lastModifiedBy>
  <cp:revision>43</cp:revision>
  <dcterms:created xsi:type="dcterms:W3CDTF">2019-01-16T22:28:25Z</dcterms:created>
  <dcterms:modified xsi:type="dcterms:W3CDTF">2019-12-09T23:25:02Z</dcterms:modified>
</cp:coreProperties>
</file>